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7" r:id="rId2"/>
    <p:sldId id="259" r:id="rId3"/>
    <p:sldId id="258" r:id="rId4"/>
    <p:sldId id="260" r:id="rId5"/>
    <p:sldId id="262" r:id="rId6"/>
    <p:sldId id="261" r:id="rId7"/>
    <p:sldId id="264" r:id="rId8"/>
    <p:sldId id="263" r:id="rId9"/>
    <p:sldId id="265" r:id="rId10"/>
    <p:sldId id="266" r:id="rId11"/>
    <p:sldId id="267" r:id="rId12"/>
    <p:sldId id="268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301" r:id="rId40"/>
    <p:sldId id="302" r:id="rId41"/>
    <p:sldId id="303" r:id="rId42"/>
    <p:sldId id="304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E1D"/>
    <a:srgbClr val="EE7D00"/>
    <a:srgbClr val="2597FF"/>
    <a:srgbClr val="D68B1C"/>
    <a:srgbClr val="609600"/>
    <a:srgbClr val="6CA800"/>
    <a:srgbClr val="253600"/>
    <a:srgbClr val="552579"/>
    <a:srgbClr val="D09622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430" y="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jpeg>
</file>

<file path=ppt/media/image11.jpeg>
</file>

<file path=ppt/media/image12.jpeg>
</file>

<file path=ppt/media/image13.jpe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8.png>
</file>

<file path=ppt/media/image19.jpeg>
</file>

<file path=ppt/media/image19.png>
</file>

<file path=ppt/media/image2.png>
</file>

<file path=ppt/media/image20.jpeg>
</file>

<file path=ppt/media/image3.jpg>
</file>

<file path=ppt/media/image4.png>
</file>

<file path=ppt/media/image5.pn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21EEC4-4AE0-4AD2-8819-06629300C4BA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AE18A-4293-4EC1-8FFD-710BD34A2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15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3581705"/>
            <a:ext cx="8246070" cy="1527050"/>
          </a:xfrm>
          <a:effectLst>
            <a:outerShdw blurRad="50800" dist="38100" dir="2700000" algn="ctr" rotWithShape="0">
              <a:schemeClr val="tx1">
                <a:alpha val="68000"/>
              </a:scheme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5108755"/>
            <a:ext cx="8246070" cy="1068935"/>
          </a:xfrm>
        </p:spPr>
        <p:txBody>
          <a:bodyPr>
            <a:normAutofit/>
          </a:bodyPr>
          <a:lstStyle>
            <a:lvl1pPr marL="0" indent="0" algn="r">
              <a:buNone/>
              <a:defRPr sz="2800">
                <a:solidFill>
                  <a:srgbClr val="FFFF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</a:t>
            </a:r>
          </a:p>
          <a:p>
            <a:r>
              <a:rPr lang="en-US" dirty="0"/>
              <a:t>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3F572-300F-4DDA-856E-0C79485EF126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C35A-A6E2-4F2C-851C-147413FD2A6D}" type="datetime1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10ED-A9BA-4BB4-8F2B-A93D42AB2685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1CC9-41A7-4C20-8CB0-2639D68F92D2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985720"/>
            <a:ext cx="8229600" cy="61082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FFFF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596540"/>
            <a:ext cx="8229600" cy="427574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6A041-78FD-4F9A-8E06-4D1F7A21682C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3311" y="374900"/>
            <a:ext cx="6719018" cy="86883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FFFF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3312" y="1138425"/>
            <a:ext cx="6719018" cy="5039265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22378-B854-4FE5-B222-1B48FF0596ED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22736-3A31-49DF-94ED-57592F0CA434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3014"/>
            <a:ext cx="8229600" cy="58462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FC0E3-ECBB-43F1-A0DC-FFBC663B9F9E}" type="datetime1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985720"/>
            <a:ext cx="8229600" cy="53218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FFFF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965" y="1577497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965" y="2207360"/>
            <a:ext cx="4040188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6790" y="1577497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6790" y="2207360"/>
            <a:ext cx="4041775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FDB57-F33C-45FD-8A5A-30C66461154B}" type="datetime1">
              <a:rPr lang="en-US" smtClean="0"/>
              <a:t>10/6/2021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1C3CB-C7E2-4169-9B14-2A1746728173}" type="datetime1">
              <a:rPr lang="en-US" smtClean="0"/>
              <a:t>10/6/2021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4E181-D3E9-4AA9-8D4F-340A8287875A}" type="datetime1">
              <a:rPr lang="en-US" smtClean="0"/>
              <a:t>10/6/2021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BEC8-EAB5-4C36-A1CE-5B59E955C85F}" type="datetime1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CC05C-981B-4AD7-9F13-060501E05533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812451"/>
            <a:ext cx="8229600" cy="1344457"/>
          </a:xfrm>
          <a:solidFill>
            <a:schemeClr val="bg2">
              <a:lumMod val="1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2700" dirty="0"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Automatic Infrared-Based Volume and Mass Estimation System for Agricultural Products </a:t>
            </a:r>
            <a:b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dirty="0">
                <a:solidFill>
                  <a:schemeClr val="bg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Along with Major Geometrical Properties </a:t>
            </a:r>
            <a:endParaRPr lang="en-US" sz="1800" dirty="0">
              <a:solidFill>
                <a:schemeClr val="bg2">
                  <a:lumMod val="75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472C81-A2C3-4742-A13A-FBF5351122AC}"/>
              </a:ext>
            </a:extLst>
          </p:cNvPr>
          <p:cNvSpPr txBox="1"/>
          <p:nvPr/>
        </p:nvSpPr>
        <p:spPr>
          <a:xfrm>
            <a:off x="830727" y="4497935"/>
            <a:ext cx="7482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Seyed Muhammad Hossein Mousavi</a:t>
            </a:r>
            <a:br>
              <a:rPr lang="en-US" sz="1800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</a:br>
            <a:r>
              <a:rPr lang="en-US" sz="1800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S. Muhammad Hassan Mosavi</a:t>
            </a:r>
            <a:br>
              <a:rPr lang="en-US" sz="1800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Tehran, Iran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AF7C39-13B4-4640-89B6-BDC7CC0F5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855" y="374900"/>
            <a:ext cx="1725725" cy="17655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F02C71-EB35-4FD4-ADF8-7801EF1635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510" y="709057"/>
            <a:ext cx="1082040" cy="10972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E726F6-A999-4FCE-824F-0059684F2E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882" y="6171234"/>
            <a:ext cx="2067392" cy="6806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0B9DF9C-D34E-43CD-9F46-014F4530F31A}"/>
              </a:ext>
            </a:extLst>
          </p:cNvPr>
          <p:cNvSpPr txBox="1"/>
          <p:nvPr/>
        </p:nvSpPr>
        <p:spPr>
          <a:xfrm>
            <a:off x="1497078" y="1524564"/>
            <a:ext cx="6183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tabLst>
                <a:tab pos="2806065" algn="ctr"/>
                <a:tab pos="5612130" algn="r"/>
              </a:tabLst>
            </a:pPr>
            <a:r>
              <a:rPr lang="en-US" sz="14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2021), October 28-29, 2021, Ferdowsi University of Mashhad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40BD9B-2330-48C9-A07A-54C73AE91B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177303"/>
            <a:ext cx="1212490" cy="6806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8E6E0E-C55B-408F-BBF9-6631DF856A1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32" y="6177690"/>
            <a:ext cx="1409368" cy="67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Prior Related Researches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C4B53E-F4F6-4F4E-803A-A8E110EDCF42}"/>
              </a:ext>
            </a:extLst>
          </p:cNvPr>
          <p:cNvSpPr txBox="1"/>
          <p:nvPr/>
        </p:nvSpPr>
        <p:spPr>
          <a:xfrm>
            <a:off x="335470" y="1596540"/>
            <a:ext cx="8551480" cy="36933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Jana, Susovan and et al (2020)</a:t>
            </a: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Automatic volume and mass estimation of fruits and vegetables.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 ordinary smartphone color cameras.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 works for irregular and non-axisymmetric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Specific distance from sensor.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Potato, tomato and citrus products with 77 samples in total.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Their system did not support pure darkness situation and also in different distances.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68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Prior Related Researches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C4B53E-F4F6-4F4E-803A-A8E110EDCF42}"/>
              </a:ext>
            </a:extLst>
          </p:cNvPr>
          <p:cNvSpPr txBox="1"/>
          <p:nvPr/>
        </p:nvSpPr>
        <p:spPr>
          <a:xfrm>
            <a:off x="335470" y="1596540"/>
            <a:ext cx="8551480" cy="452431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j-cs"/>
              </a:rPr>
              <a:t>Vivek Venkatesh, G. et al (</a:t>
            </a:r>
            <a:r>
              <a:rPr lang="fa-IR" sz="18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j-cs"/>
              </a:rPr>
              <a:t>2015</a:t>
            </a:r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j-cs"/>
              </a:rPr>
              <a:t>)</a:t>
            </a: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Volume and mass of Axis-Symmetric fruits using color sensors (single view). </a:t>
            </a: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They extract the boundary counter.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Then categorized the fruit into circular and elliptical shapes.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Volume is calculated based on the specific fruit in each experiment.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Mass is calculated based on the relationship between mass and volume.</a:t>
            </a: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Four types of citruses in validation section (120 samples).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Their system does not support irregular and non-symmetrical shaped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10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Prior Related Researches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C4B53E-F4F6-4F4E-803A-A8E110EDCF42}"/>
              </a:ext>
            </a:extLst>
          </p:cNvPr>
          <p:cNvSpPr txBox="1"/>
          <p:nvPr/>
        </p:nvSpPr>
        <p:spPr>
          <a:xfrm>
            <a:off x="335470" y="1596540"/>
            <a:ext cx="8551480" cy="452431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j-cs"/>
              </a:rPr>
              <a:t>Mousavi, S.M.H. and Prasath (2019)</a:t>
            </a:r>
          </a:p>
          <a:p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Employed Depth sensors (Kinect).</a:t>
            </a:r>
          </a:p>
          <a:p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Different product distances of 0.8, 1.0, and 1.3 meters from sensor.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 starts with pre-processing steps.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Estimating the weight using average weight of the experimented product and its distance From sensor plus a constant.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Finally normalization of the final value into gram.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150 samples of Sweet Lemons Sweet Peppers and Tomatoes for validation purposes.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Just estimate fruits weight.</a:t>
            </a:r>
          </a:p>
        </p:txBody>
      </p:sp>
    </p:spTree>
    <p:extLst>
      <p:ext uri="{BB962C8B-B14F-4D97-AF65-F5344CB8AC3E}">
        <p14:creationId xmlns:p14="http://schemas.microsoft.com/office/powerpoint/2010/main" val="246767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C4B53E-F4F6-4F4E-803A-A8E110EDCF42}"/>
              </a:ext>
            </a:extLst>
          </p:cNvPr>
          <p:cNvSpPr txBox="1"/>
          <p:nvPr/>
        </p:nvSpPr>
        <p:spPr>
          <a:xfrm>
            <a:off x="335470" y="1596540"/>
            <a:ext cx="8551480" cy="34163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robust infrared based volume and mass estimation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Fruits and vegetables.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Fixes Some issues in available new and traditional methods.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Works on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irregular and non-symmetrical shaped fruits.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 different distance from sensor.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</a:rPr>
              <a:t>Fast response in real time calculation.</a:t>
            </a:r>
            <a:endParaRPr lang="en-US" sz="1800" dirty="0"/>
          </a:p>
          <a:p>
            <a:endParaRPr 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790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(Pre-processing)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C4B53E-F4F6-4F4E-803A-A8E110EDCF42}"/>
              </a:ext>
            </a:extLst>
          </p:cNvPr>
          <p:cNvSpPr txBox="1"/>
          <p:nvPr/>
        </p:nvSpPr>
        <p:spPr>
          <a:xfrm>
            <a:off x="335470" y="1596540"/>
            <a:ext cx="8551480" cy="36933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Median filter followed by unsharp mask filter color and depth images.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Helps for smoothing from inside and sharpening from outside.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Canny edge detection filter on color and depth images.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Filling unnecessary holes using closing morphology operation.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Active contour segmentation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Extracting region boundaries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Background extraction</a:t>
            </a:r>
            <a:endParaRPr 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602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C4B53E-F4F6-4F4E-803A-A8E110EDCF42}"/>
              </a:ext>
            </a:extLst>
          </p:cNvPr>
          <p:cNvSpPr txBox="1"/>
          <p:nvPr/>
        </p:nvSpPr>
        <p:spPr>
          <a:xfrm>
            <a:off x="335470" y="1596540"/>
            <a:ext cx="8551480" cy="424731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Ten 2-D and 3-D features are extracted from color and depth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Color data features are: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Length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Width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Diameter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Perimeter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Depth data features are: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Thickness or height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Surface area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Volume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Convex volume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Solidity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Mass</a:t>
            </a:r>
            <a:endParaRPr 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50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4B3AB2-4AB7-43E2-8B60-4A0981DC4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425" y="1390884"/>
            <a:ext cx="4581149" cy="435687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F6095AC-49F0-4DD9-A38E-E9FC7E1994C4}"/>
              </a:ext>
            </a:extLst>
          </p:cNvPr>
          <p:cNvSpPr txBox="1"/>
          <p:nvPr/>
        </p:nvSpPr>
        <p:spPr>
          <a:xfrm>
            <a:off x="1315383" y="5792262"/>
            <a:ext cx="65132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0">
              <a:spcBef>
                <a:spcPts val="400"/>
              </a:spcBef>
              <a:spcAft>
                <a:spcPts val="1000"/>
              </a:spcAft>
              <a:buSzPts val="800"/>
              <a:tabLst>
                <a:tab pos="338455" algn="l"/>
              </a:tabLst>
            </a:pPr>
            <a:r>
              <a:rPr lang="en-US" sz="1800" b="1" dirty="0">
                <a:solidFill>
                  <a:srgbClr val="EE7D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Some steps of preprocessing on one of the color sample from proposed database (2-D)</a:t>
            </a:r>
            <a:endParaRPr lang="en-US" sz="1800" b="1" dirty="0">
              <a:solidFill>
                <a:srgbClr val="EE7D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329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17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7C12DF-2257-4078-B9D6-42FEC86415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944" y="1503532"/>
            <a:ext cx="5822112" cy="460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B6CAAAD-FD48-4E54-8CEF-8EC03651BCDD}"/>
              </a:ext>
            </a:extLst>
          </p:cNvPr>
          <p:cNvSpPr txBox="1"/>
          <p:nvPr/>
        </p:nvSpPr>
        <p:spPr>
          <a:xfrm>
            <a:off x="143555" y="6106683"/>
            <a:ext cx="8704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EE7D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Some steps of preprocessing on one of the depth sample from proposed database (3-D)</a:t>
            </a:r>
            <a:endParaRPr lang="en-US" b="1" dirty="0">
              <a:solidFill>
                <a:srgbClr val="EE7D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535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0DF9F5-3B67-4C00-AEB0-FB9341652756}"/>
              </a:ext>
            </a:extLst>
          </p:cNvPr>
          <p:cNvSpPr txBox="1"/>
          <p:nvPr/>
        </p:nvSpPr>
        <p:spPr>
          <a:xfrm>
            <a:off x="335470" y="1596540"/>
            <a:ext cx="8551480" cy="36933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Color data is used to extract 2-D features.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2-D Length, width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Length and width features are axis-pixel count based.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2-D Diameter 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Fruits are non-symmetrical and carrot is not circular among other circular ones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So,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diameter has different meaning here.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Diameter calculations two biggest axis-pixel value more than zero.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Finally, a straight line in centimeter determines the diameter value.</a:t>
            </a:r>
            <a:endParaRPr 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55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B0DF9F5-3B67-4C00-AEB0-FB9341652756}"/>
                  </a:ext>
                </a:extLst>
              </p:cNvPr>
              <p:cNvSpPr txBox="1"/>
              <p:nvPr/>
            </p:nvSpPr>
            <p:spPr>
              <a:xfrm>
                <a:off x="335470" y="1596540"/>
                <a:ext cx="8551480" cy="2585323"/>
              </a:xfrm>
              <a:prstGeom prst="rect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spc="-5" dirty="0">
                    <a:effectLst/>
                    <a:latin typeface="Times New Roman" panose="02020603050405020304" pitchFamily="18" charset="0"/>
                    <a:ea typeface="MS Mincho" panose="02020609040205080304" pitchFamily="49" charset="-128"/>
                  </a:rPr>
                  <a:t>2-D Perimeter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Perimeter is the distance around the boundary of the region around the 2-D shape.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It computes the perimeter by calculating the distance between each adjoining pair of pixels around the border of the region.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2−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𝐷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𝐹𝑒𝑎𝑡𝑢𝑟𝑒𝑠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 = (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𝐿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𝑊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𝐷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𝑃</m:t>
                      </m:r>
                      <m:r>
                        <a:rPr lang="en-US" sz="1800" b="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800" dirty="0">
                  <a:solidFill>
                    <a:srgbClr val="FFFF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r>
                  <a:rPr lang="en-US" sz="1800" dirty="0">
                    <a:solidFill>
                      <a:srgbClr val="FFFF00"/>
                    </a:solidFill>
                    <a:effectLst/>
                    <a:latin typeface="Times New Roman" panose="02020603050405020304" pitchFamily="18" charset="0"/>
                    <a:ea typeface="ArialMT"/>
                    <a:cs typeface="Times New Roman" panose="02020603050405020304" pitchFamily="18" charset="0"/>
                  </a:rPr>
                  <a:t>      In which L is Length, W is Width, D is Diameter and P is Perimeter. </a:t>
                </a:r>
                <a:endParaRPr lang="en-US" sz="1800" dirty="0">
                  <a:solidFill>
                    <a:srgbClr val="FFFF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dirty="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B0DF9F5-3B67-4C00-AEB0-FB93416527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470" y="1596540"/>
                <a:ext cx="8551480" cy="2585323"/>
              </a:xfrm>
              <a:prstGeom prst="rect">
                <a:avLst/>
              </a:prstGeom>
              <a:blipFill>
                <a:blip r:embed="rId2"/>
                <a:stretch>
                  <a:fillRect l="-428" t="-141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E75BC28F-8E5E-417C-9802-00127E5EA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490" y="4306609"/>
            <a:ext cx="6719020" cy="20085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1463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65195" y="387182"/>
            <a:ext cx="6719018" cy="868839"/>
          </a:xfrm>
        </p:spPr>
        <p:txBody>
          <a:bodyPr>
            <a:normAutofit/>
          </a:bodyPr>
          <a:lstStyle/>
          <a:p>
            <a:pPr algn="l"/>
            <a:r>
              <a:rPr lang="en-US" sz="2400" b="1" i="1" dirty="0">
                <a:latin typeface="Times New Roman" panose="02020603050405020304" pitchFamily="18" charset="0"/>
                <a:ea typeface="MS Mincho" panose="02020609040205080304" pitchFamily="49" charset="-128"/>
              </a:rPr>
              <a:t>Goals:</a:t>
            </a:r>
            <a:endParaRPr lang="en-US" sz="24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823312" y="1138425"/>
            <a:ext cx="6719018" cy="4449571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Decreases human error and saves more time </a:t>
            </a:r>
          </a:p>
          <a:p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</a:rPr>
              <a:t>Using color and depth image (Kinect V.2)</a:t>
            </a:r>
          </a:p>
          <a:p>
            <a:endParaRPr lang="en-US" sz="2000" dirty="0">
              <a:latin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irregular and non-symmetrical shaped fruits</a:t>
            </a:r>
          </a:p>
          <a:p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 different distance from sensor</a:t>
            </a:r>
          </a:p>
          <a:p>
            <a:endParaRPr lang="en-US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</a:rPr>
              <a:t>Extracting 10 color and depth  image features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</a:rPr>
              <a:t>Fast response in real time calculation</a:t>
            </a:r>
            <a:endParaRPr lang="en-US" sz="200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B2DF522-33BF-405D-95D3-C75AF83AB937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124DD5D-3818-4218-BE6D-2F2AC58439DC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DE0321-B6FA-445C-8736-58FE0CBCD1CB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vortex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0DF9F5-3B67-4C00-AEB0-FB9341652756}"/>
              </a:ext>
            </a:extLst>
          </p:cNvPr>
          <p:cNvSpPr txBox="1"/>
          <p:nvPr/>
        </p:nvSpPr>
        <p:spPr>
          <a:xfrm>
            <a:off x="335470" y="1596540"/>
            <a:ext cx="8551480" cy="397031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3-D Thickness or height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Depth sensor calculates the distance between the sensor and the product.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Might some bumps be on the surface of the sample.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Thickness is highest gray level achieved from the top surface of the sample in depth data.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is recording from two sides and each side gives slightly different value of thickness.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largest amount of two will be selected.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758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B0DF9F5-3B67-4C00-AEB0-FB9341652756}"/>
                  </a:ext>
                </a:extLst>
              </p:cNvPr>
              <p:cNvSpPr txBox="1"/>
              <p:nvPr/>
            </p:nvSpPr>
            <p:spPr>
              <a:xfrm>
                <a:off x="335470" y="1596540"/>
                <a:ext cx="8551480" cy="4668073"/>
              </a:xfrm>
              <a:prstGeom prst="rect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3-D Surface area</a:t>
                </a: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Due to irregular shapes, it is not possible to use common equations of 3-D surface area.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Subdivide it into familiar shapes and calculate the area of the familiar shapes.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Sum those area calculations to get the area of the irregular shape they make up.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Used 3-D model is mesh type in the research.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So, the model is made of triangular faces.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𝑇𝑟𝑖𝑎𝑛𝑔𝑙𝑒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𝐴𝑟𝑒𝑎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= (1/2) 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r>
                        <a:rPr lang="en-US" sz="1800" b="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h</m:t>
                      </m:r>
                    </m:oMath>
                  </m:oMathPara>
                </a14:m>
                <a:endParaRPr lang="en-US" sz="1800" dirty="0">
                  <a:solidFill>
                    <a:srgbClr val="FFFF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r>
                  <a:rPr lang="en-US" sz="1800" dirty="0">
                    <a:solidFill>
                      <a:srgbClr val="FFFF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In which b is the base and h being perpendicular height</a:t>
                </a:r>
              </a:p>
              <a:p>
                <a:r>
                  <a:rPr lang="en-US" sz="1800" dirty="0">
                    <a:solidFill>
                      <a:srgbClr val="FFFF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final 3-D surface area equation would be:</a:t>
                </a:r>
                <a:endParaRPr lang="en-US" sz="1800" dirty="0">
                  <a:solidFill>
                    <a:srgbClr val="FFFF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sz="1800" i="1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3−</m:t>
                    </m:r>
                    <m:r>
                      <a:rPr lang="en-US" sz="1800" i="1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𝐷</m:t>
                    </m:r>
                    <m:r>
                      <a:rPr lang="en-US" sz="1800" i="1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i="1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𝑆𝑢𝑟𝑓𝑎𝑐𝑒</m:t>
                    </m:r>
                    <m:r>
                      <a:rPr lang="en-US" sz="1800" i="1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i="1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𝐴𝑟𝑒𝑎</m:t>
                    </m:r>
                    <m:r>
                      <a:rPr lang="en-US" sz="1800" i="1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grow m:val="on"/>
                        <m:ctrlP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𝑇𝑟𝑖𝑎𝑛𝑔𝑙𝑒</m:t>
                        </m:r>
                        <m: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𝐴𝑟𝑒𝑎</m:t>
                        </m:r>
                        <m: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  <m:e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Triangle</m:t>
                        </m:r>
                        <m:r>
                          <a:rPr lang="en-US" sz="1800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Area</m:t>
                        </m:r>
                        <m:r>
                          <a:rPr lang="en-US" sz="1800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en-US" sz="1800" i="1">
                                <a:solidFill>
                                  <a:srgbClr val="FFFF00"/>
                                </a:solidFill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800" i="1">
                                    <a:solidFill>
                                      <a:srgbClr val="FFFF00"/>
                                    </a:solidFill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>
                                    <a:solidFill>
                                      <a:srgbClr val="FFFF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>
                                    <a:solidFill>
                                      <a:srgbClr val="FFFF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  <m: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  <m: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∗</m:t>
                        </m:r>
                        <m: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  <m:r>
                          <a:rPr lang="en-US" sz="1800" i="1">
                            <a:solidFill>
                              <a:srgbClr val="FFFF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lang="en-US" sz="1800" dirty="0">
                    <a:solidFill>
                      <a:srgbClr val="FFFF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endParaRPr lang="en-US" sz="1800" dirty="0">
                  <a:solidFill>
                    <a:srgbClr val="FFFF00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B0DF9F5-3B67-4C00-AEB0-FB93416527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470" y="1596540"/>
                <a:ext cx="8551480" cy="4668073"/>
              </a:xfrm>
              <a:prstGeom prst="rect">
                <a:avLst/>
              </a:prstGeom>
              <a:blipFill>
                <a:blip r:embed="rId2"/>
                <a:stretch>
                  <a:fillRect l="-570" t="-91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573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0DF9F5-3B67-4C00-AEB0-FB9341652756}"/>
              </a:ext>
            </a:extLst>
          </p:cNvPr>
          <p:cNvSpPr txBox="1"/>
          <p:nvPr/>
        </p:nvSpPr>
        <p:spPr>
          <a:xfrm>
            <a:off x="335470" y="1596540"/>
            <a:ext cx="8551480" cy="40558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3-D Convex volume and Solidity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Given a set of points in the plane, the convex hull of the set is the smallest convex polygon that contains all points of it. 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Now, the convex volume is the volume of the convex hull, which its mesh structure is based on triangular calculations. 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voxel is a raster graphic on a 3-D grid, with the values of length, width and depth.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Proportion of the voxels in the convex hull that are also in the region, returned as a scalar which is computed as volume / convex volume is called Solidity.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3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B6B79A7-61CC-449B-82E9-294F5CE6E3F3}"/>
                  </a:ext>
                </a:extLst>
              </p:cNvPr>
              <p:cNvSpPr txBox="1"/>
              <p:nvPr/>
            </p:nvSpPr>
            <p:spPr>
              <a:xfrm>
                <a:off x="335470" y="1596540"/>
                <a:ext cx="8551480" cy="4928337"/>
              </a:xfrm>
              <a:prstGeom prst="rect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3-D Volume </a:t>
                </a:r>
                <a:endParaRPr lang="en-US" dirty="0"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3-D models are based on mesh model, which basically made of triangular shapes. </a:t>
                </a:r>
              </a:p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In surface area, it was sum of 2-D tringles area values on the model. </a:t>
                </a:r>
              </a:p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But 2-D shapes have no volume, so triangular prisms make our final 3-D mesh model.</a:t>
                </a:r>
              </a:p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Calculating sum of the 3-D triangular prisms which makes the final model, 3-D volume of the fruit will be calculated.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3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𝐷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𝑉𝑜𝑙𝑢𝑚𝑒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𝑇𝑟𝑖𝑎𝑛𝑔𝑢𝑙𝑎𝑟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𝑃𝑟𝑖𝑠𝑚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𝑉𝑜𝑙𝑢𝑚𝑒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𝑇𝑟𝑖𝑎𝑛𝑔𝑢𝑙𝑎𝑟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𝑃𝑟𝑖𝑠𝑚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𝑉𝑜𝑙𝑢𝑚𝑒</m:t>
                          </m:r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</m:e>
                      </m:nary>
                      <m:d>
                        <m:dPr>
                          <m:ctrlP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800" i="1">
                                  <a:solidFill>
                                    <a:srgbClr val="FFFF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i="1">
                                  <a:solidFill>
                                    <a:srgbClr val="FFFF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800" i="1">
                                  <a:solidFill>
                                    <a:srgbClr val="FFFF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h</m:t>
                      </m:r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r>
                        <a:rPr lang="en-US" sz="1800" b="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𝑙</m:t>
                      </m:r>
                    </m:oMath>
                  </m:oMathPara>
                </a14:m>
                <a:endParaRPr lang="en-US" sz="1800" dirty="0">
                  <a:solidFill>
                    <a:srgbClr val="FFFF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r>
                  <a:rPr lang="en-US" sz="1800" dirty="0">
                    <a:solidFill>
                      <a:srgbClr val="FFFF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  In which b is the base, h is the height and l are the length. </a:t>
                </a:r>
                <a:endParaRPr lang="en-US" sz="1800" dirty="0">
                  <a:solidFill>
                    <a:srgbClr val="FFFF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 algn="just" rtl="0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B6B79A7-61CC-449B-82E9-294F5CE6E3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470" y="1596540"/>
                <a:ext cx="8551480" cy="4928337"/>
              </a:xfrm>
              <a:prstGeom prst="rect">
                <a:avLst/>
              </a:prstGeom>
              <a:blipFill>
                <a:blip r:embed="rId2"/>
                <a:stretch>
                  <a:fillRect l="-570" t="-866" r="-64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226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6B79A7-61CC-449B-82E9-294F5CE6E3F3}"/>
              </a:ext>
            </a:extLst>
          </p:cNvPr>
          <p:cNvSpPr txBox="1"/>
          <p:nvPr/>
        </p:nvSpPr>
        <p:spPr>
          <a:xfrm>
            <a:off x="335470" y="1596540"/>
            <a:ext cx="8551480" cy="455740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3-D Mass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There is a relation between volume, mass and density</a:t>
            </a:r>
            <a:r>
              <a:rPr lang="fa-I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fa-I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Having two of them, another one is calculable. </a:t>
            </a:r>
            <a:endParaRPr lang="fa-I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fa-I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Each matter has its unique density, which agricultural products are not exception.</a:t>
            </a:r>
            <a:endParaRPr lang="fa-I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fa-I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Garlic has average density of 0.47 g/cm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carrot’s density is 1.40 g/cm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potato’s density is 0.63 g/cm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quince’s density is 0.91 g/cm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3.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fa-I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fa-I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gram per cubic centimeter (g/cm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is a unit of density defined as mass in grams divided by volume in cubic centimeters.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61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B6B79A7-61CC-449B-82E9-294F5CE6E3F3}"/>
                  </a:ext>
                </a:extLst>
              </p:cNvPr>
              <p:cNvSpPr txBox="1"/>
              <p:nvPr/>
            </p:nvSpPr>
            <p:spPr>
              <a:xfrm>
                <a:off x="335470" y="1596540"/>
                <a:ext cx="8551480" cy="4610878"/>
              </a:xfrm>
              <a:prstGeom prst="rect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marL="342900" indent="-342900" algn="just">
                  <a:lnSpc>
                    <a:spcPct val="107000"/>
                  </a:lnSpc>
                  <a:spcAft>
                    <a:spcPts val="800"/>
                  </a:spcAft>
                  <a:buFont typeface="Symbol" panose="05050102010706020507" pitchFamily="18" charset="2"/>
                  <a:buChar char="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3-D Mass</a:t>
                </a: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The relation between density, volume and mass is as: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𝐷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num>
                        <m:den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𝑉</m:t>
                          </m:r>
                        </m:den>
                      </m:f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           </m:t>
                      </m:r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𝑉</m:t>
                      </m:r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num>
                        <m:den>
                          <m:r>
                            <a:rPr lang="en-US" sz="1800" i="1">
                              <a:solidFill>
                                <a:srgbClr val="FFFF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𝐷</m:t>
                          </m:r>
                        </m:den>
                      </m:f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            </m:t>
                      </m:r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𝑀</m:t>
                      </m:r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𝐷</m:t>
                      </m:r>
                      <m:r>
                        <a:rPr lang="en-US" sz="1800" i="1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</m:t>
                      </m:r>
                      <m:r>
                        <a:rPr lang="en-US" sz="1800" b="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𝑉</m:t>
                      </m:r>
                    </m:oMath>
                  </m:oMathPara>
                </a14:m>
                <a:endParaRPr lang="en-US" sz="1800" dirty="0">
                  <a:solidFill>
                    <a:srgbClr val="FFFF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l"/>
                <a:r>
                  <a:rPr lang="en-US" sz="1800" dirty="0">
                    <a:solidFill>
                      <a:srgbClr val="FFFF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In which M is mass, D is Density and V is Volume. </a:t>
                </a:r>
              </a:p>
              <a:p>
                <a:pPr algn="l"/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3-D features is as:</a:t>
                </a: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3−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𝐷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𝐹𝑒𝑎𝑡𝑢𝑟𝑒𝑠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 = (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𝑇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𝑆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𝑉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𝐶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𝑆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𝑀</m:t>
                      </m:r>
                      <m:r>
                        <a:rPr lang="en-US" sz="1800" i="1" smtClean="0">
                          <a:solidFill>
                            <a:srgbClr val="FFFF00"/>
                          </a:solidFill>
                          <a:effectLst/>
                          <a:latin typeface="Cambria Math" panose="02040503050406030204" pitchFamily="18" charset="0"/>
                          <a:ea typeface="ArialMT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800" dirty="0">
                  <a:solidFill>
                    <a:srgbClr val="FFFF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just"/>
                <a:r>
                  <a:rPr lang="en-US" sz="1800" dirty="0">
                    <a:solidFill>
                      <a:srgbClr val="FFFF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In which T, S, V, C, S and M are Thickness or height, Surface area, Volume, Convex volume, Solidity and Mass respectively.</a:t>
                </a:r>
              </a:p>
              <a:p>
                <a:pPr algn="just"/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So, the final feature vector would be as:</a:t>
                </a:r>
              </a:p>
              <a:p>
                <a:pPr algn="just"/>
                <a:endParaRPr lang="en-US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𝐹𝑖𝑛𝑎𝑙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𝐹𝑒𝑎𝑡𝑢𝑟𝑒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𝑉𝑒𝑐𝑡𝑜𝑟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 = (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𝐷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𝑇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𝑆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𝑆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𝑀</m:t>
                    </m:r>
                    <m:r>
                      <a:rPr lang="en-US" sz="1800" i="1" smtClean="0">
                        <a:solidFill>
                          <a:srgbClr val="FFFF00"/>
                        </a:solidFill>
                        <a:effectLst/>
                        <a:latin typeface="Cambria Math" panose="02040503050406030204" pitchFamily="18" charset="0"/>
                        <a:ea typeface="ArialMT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1800" dirty="0">
                    <a:solidFill>
                      <a:srgbClr val="FFFF00"/>
                    </a:solidFill>
                    <a:effectLst/>
                    <a:latin typeface="Times New Roman" panose="02020603050405020304" pitchFamily="18" charset="0"/>
                    <a:ea typeface="ArialMT"/>
                  </a:rPr>
                  <a:t> </a:t>
                </a:r>
                <a:endParaRPr lang="en-US" sz="1800" dirty="0">
                  <a:solidFill>
                    <a:srgbClr val="FFFF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B6B79A7-61CC-449B-82E9-294F5CE6E3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470" y="1596540"/>
                <a:ext cx="8551480" cy="4610878"/>
              </a:xfrm>
              <a:prstGeom prst="rect">
                <a:avLst/>
              </a:prstGeom>
              <a:blipFill>
                <a:blip r:embed="rId2"/>
                <a:stretch>
                  <a:fillRect l="-570" t="-926" r="-641" b="-13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574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(Feature extraction)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3F4F98-573E-4FC2-9F1B-2AA23C2F4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3717"/>
            <a:ext cx="9144000" cy="336962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B652771-14D8-4B45-ACE9-4EFDCAD6CE58}"/>
              </a:ext>
            </a:extLst>
          </p:cNvPr>
          <p:cNvSpPr txBox="1"/>
          <p:nvPr/>
        </p:nvSpPr>
        <p:spPr>
          <a:xfrm>
            <a:off x="2128720" y="4852455"/>
            <a:ext cx="45877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3-D features on one of the samples in the experiment</a:t>
            </a:r>
            <a:endParaRPr lang="en-US" b="1" dirty="0">
              <a:solidFill>
                <a:srgbClr val="FF9E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160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Dataset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BE2CD0-2944-4731-A6B9-880515B55BA7}"/>
              </a:ext>
            </a:extLst>
          </p:cNvPr>
          <p:cNvSpPr txBox="1"/>
          <p:nvPr/>
        </p:nvSpPr>
        <p:spPr>
          <a:xfrm>
            <a:off x="335470" y="1596540"/>
            <a:ext cx="8551480" cy="376968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Total 60 samples in different shapes. 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Axisymmetric, non-axisymmetric, regular shaped and non-regular shaped.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20 Potatoes, 15 Garlics, 15 Carrots and 10 Quinces.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Three Every Day Carry (EDC) LED Bulb 9 w power lights.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Kinect sensor is placed in 0.8-meter from subject (</a:t>
            </a:r>
            <a:r>
              <a:rPr lang="en-US" spc="-5" dirty="0">
                <a:latin typeface="Times New Roman" panose="02020603050405020304" pitchFamily="18" charset="0"/>
                <a:ea typeface="MS Mincho" panose="02020609040205080304" pitchFamily="49" charset="-128"/>
              </a:rPr>
              <a:t>Distance is adjustable).</a:t>
            </a: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Windows 10 64-bit operating system along with MATLAB R 2019 b software.</a:t>
            </a:r>
          </a:p>
        </p:txBody>
      </p:sp>
    </p:spTree>
    <p:extLst>
      <p:ext uri="{BB962C8B-B14F-4D97-AF65-F5344CB8AC3E}">
        <p14:creationId xmlns:p14="http://schemas.microsoft.com/office/powerpoint/2010/main" val="1287915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Dataset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28</a:t>
            </a:r>
          </a:p>
        </p:txBody>
      </p:sp>
      <p:pic>
        <p:nvPicPr>
          <p:cNvPr id="10" name="image3.png">
            <a:extLst>
              <a:ext uri="{FF2B5EF4-FFF2-40B4-BE49-F238E27FC236}">
                <a16:creationId xmlns:a16="http://schemas.microsoft.com/office/drawing/2014/main" id="{AEE6ECC8-C327-4C39-A461-BD353FF971B4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02153" y="1404509"/>
            <a:ext cx="8048446" cy="4467771"/>
          </a:xfrm>
          <a:prstGeom prst="rect">
            <a:avLst/>
          </a:prstGeom>
          <a:ln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7EF78F-6514-4089-966B-8967382A3232}"/>
              </a:ext>
            </a:extLst>
          </p:cNvPr>
          <p:cNvSpPr txBox="1"/>
          <p:nvPr/>
        </p:nvSpPr>
        <p:spPr>
          <a:xfrm>
            <a:off x="3044950" y="6000219"/>
            <a:ext cx="3434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Recording setup environment</a:t>
            </a:r>
            <a:endParaRPr lang="en-US" b="1" dirty="0">
              <a:solidFill>
                <a:srgbClr val="FF9E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57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Dataset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7EF78F-6514-4089-966B-8967382A3232}"/>
              </a:ext>
            </a:extLst>
          </p:cNvPr>
          <p:cNvSpPr txBox="1"/>
          <p:nvPr/>
        </p:nvSpPr>
        <p:spPr>
          <a:xfrm>
            <a:off x="2892245" y="5981049"/>
            <a:ext cx="4123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Some samples from proposed dataset</a:t>
            </a:r>
            <a:endParaRPr lang="en-US" b="1" dirty="0">
              <a:solidFill>
                <a:srgbClr val="FF9E1D"/>
              </a:solidFill>
            </a:endParaRPr>
          </a:p>
        </p:txBody>
      </p:sp>
      <p:pic>
        <p:nvPicPr>
          <p:cNvPr id="12" name="image19.png">
            <a:extLst>
              <a:ext uri="{FF2B5EF4-FFF2-40B4-BE49-F238E27FC236}">
                <a16:creationId xmlns:a16="http://schemas.microsoft.com/office/drawing/2014/main" id="{9E873045-2097-4535-9A10-CA6D48D8A4F2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01670" y="1404509"/>
            <a:ext cx="8002674" cy="441369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132262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1832460" cy="532180"/>
          </a:xfr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</a:t>
            </a:r>
            <a:endParaRPr lang="en-US" sz="2400" b="1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CD76BB-07E3-4FA0-848C-E49CC4F39498}"/>
              </a:ext>
            </a:extLst>
          </p:cNvPr>
          <p:cNvSpPr txBox="1"/>
          <p:nvPr/>
        </p:nvSpPr>
        <p:spPr>
          <a:xfrm>
            <a:off x="335470" y="1596540"/>
            <a:ext cx="8551480" cy="36933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Better health care leads to more population.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More population means more source of food.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 demand increases, it lifts up the supply.</a:t>
            </a:r>
          </a:p>
          <a:p>
            <a:endParaRPr lang="en-US" dirty="0"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Modern tools to plant, harvest, quality evaluation and packaging are required.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quality evaluation part, product grading plays an important role in quality management.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Volume and mass estimation are part of product grading process.  </a:t>
            </a:r>
          </a:p>
          <a:p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248B0E1-6151-482E-BFF2-261805EC0B8C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6460B02-D7E7-4C76-975A-838630946914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2FDBBD9-B0D6-4445-B98A-0C9CE6F9F687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 and Results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B25277-FEFC-476F-8BE8-8C22271B6462}"/>
              </a:ext>
            </a:extLst>
          </p:cNvPr>
          <p:cNvSpPr txBox="1"/>
          <p:nvPr/>
        </p:nvSpPr>
        <p:spPr>
          <a:xfrm>
            <a:off x="335470" y="1596540"/>
            <a:ext cx="8551480" cy="42827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Comparison with proposed, traditional and modern volume and mass estimation.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Error metrics are Mean absolute error (</a:t>
            </a:r>
            <a:r>
              <a:rPr lang="en-US" sz="1800" spc="-5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MAE</a:t>
            </a: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) 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It’s the average over the test sample of the absolute differences between prediction and actual observation where all individual differences have equal weight. 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Mean Absolute Percentage Error (</a:t>
            </a:r>
            <a:r>
              <a:rPr lang="en-US" sz="1800" spc="-5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MAPE</a:t>
            </a:r>
            <a:r>
              <a:rPr lang="en-US" sz="1800" spc="-5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)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Statistical measure of how accurate a predict system is.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spc="-5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average absolute percent error for each time period minus actual values divided by actual values</a:t>
            </a:r>
            <a:endParaRPr lang="en-US" sz="1800" dirty="0">
              <a:solidFill>
                <a:srgbClr val="FFFF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25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 and Results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B25277-FEFC-476F-8BE8-8C22271B6462}"/>
              </a:ext>
            </a:extLst>
          </p:cNvPr>
          <p:cNvSpPr txBox="1"/>
          <p:nvPr/>
        </p:nvSpPr>
        <p:spPr>
          <a:xfrm>
            <a:off x="335470" y="1596540"/>
            <a:ext cx="8551480" cy="273613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Linear regression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Attempts to model the relationship between two variables.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One variable is considered to be an explanatory variable.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Other is considered to be a dependent variable.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37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 and Results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BCC674-12AD-4BA6-A3D1-26ED63671C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900" y="1469416"/>
            <a:ext cx="5650084" cy="1650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F83403-36A1-4A10-8CFE-EBA5E3C5E9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331" y="3702429"/>
            <a:ext cx="5608653" cy="173707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8A2E5A-951A-4060-8D3B-E6D08A961BE5}"/>
              </a:ext>
            </a:extLst>
          </p:cNvPr>
          <p:cNvSpPr txBox="1"/>
          <p:nvPr/>
        </p:nvSpPr>
        <p:spPr>
          <a:xfrm>
            <a:off x="296258" y="3135130"/>
            <a:ext cx="87041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Comparison results for proposed volume estimation method versus WD method for garlic samples in milliliter</a:t>
            </a:r>
            <a:endParaRPr lang="en-US" sz="1600" b="1" dirty="0">
              <a:solidFill>
                <a:srgbClr val="FF9E1D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DFB024-951E-4558-9B14-FE26C195BA3C}"/>
              </a:ext>
            </a:extLst>
          </p:cNvPr>
          <p:cNvSpPr txBox="1"/>
          <p:nvPr/>
        </p:nvSpPr>
        <p:spPr>
          <a:xfrm>
            <a:off x="296259" y="5640589"/>
            <a:ext cx="87041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Comparison results for proposed mass estimation method versus DB method for carrot samples in gram</a:t>
            </a:r>
            <a:endParaRPr lang="en-US" sz="1600" b="1" dirty="0">
              <a:solidFill>
                <a:srgbClr val="FF9E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94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 and Results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33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52F8223-4210-45E9-AA30-CB5339A30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020953"/>
              </p:ext>
            </p:extLst>
          </p:nvPr>
        </p:nvGraphicFramePr>
        <p:xfrm>
          <a:off x="-2" y="1460803"/>
          <a:ext cx="9144000" cy="446572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32519681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1685947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62962769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02758796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52361269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9675899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83741433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82042163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47969715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8486973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8640426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34426686"/>
                    </a:ext>
                  </a:extLst>
                </a:gridCol>
              </a:tblGrid>
              <a:tr h="388322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Sample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Volume (ml) – (D = 0.63 g/cm</a:t>
                      </a:r>
                      <a:r>
                        <a:rPr lang="en-US" sz="1200" b="1" baseline="30000" dirty="0">
                          <a:effectLst/>
                        </a:rPr>
                        <a:t>3</a:t>
                      </a:r>
                      <a:r>
                        <a:rPr lang="en-US" sz="1200" b="1" dirty="0">
                          <a:effectLst/>
                        </a:rPr>
                        <a:t>)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Mass (gm)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Run time (sec)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77692777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Potato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WD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[2]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[11]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DB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[2]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[11]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73645774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P01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462.0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453.6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447.0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474.8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466.1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291.06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285.76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281.61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299.12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293.64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40710080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P02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317.1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308.7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302.1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329.9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318.3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199.77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194.48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190.32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207.83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200.52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8075110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P03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252.0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243.6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237.0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264.8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256.3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158.76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153.46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149.31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166.82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161.46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3263872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P04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342.3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333.9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327.3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355.1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347.9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215.64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210.35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206.19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223.71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219.17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8051062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P05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333.9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325.5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318.9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346.7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340.6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210.35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205.06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200.90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218.42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214.57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8065635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212.1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203.7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197.1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224.9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218.7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133.62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128.33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124.17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141.68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137.78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3185637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P07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602.7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594.3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587.7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615.5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608.8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379.70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374.40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370.25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387.76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383.54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7299644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P08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632.1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623.7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617.1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644.9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635.6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398.22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392.93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388.77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406.28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400.42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0.49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5894456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P09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651.0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642.6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636.0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663.8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653.3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410.13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404.83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400.68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418.19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411.57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8563545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854.7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846.3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839.7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867.2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856.3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538.46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533.16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529.01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546.33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539.46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0.71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62622660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235.2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226.8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220.2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248.2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236.4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148.17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142.88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138.72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156.36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148.93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0.77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80668221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300.3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291.9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285.3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313.1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302.8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189.18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183.89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179.73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197.25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190.76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67726260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317.1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308.7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302.1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329.9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323.1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199.77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194.48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190.32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207.83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203.55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5551156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585.9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577.5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570.9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598.7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592.2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369.11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363.82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359.66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377.18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373.08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4309012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537.6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529.2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522.6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550.4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539.7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338.68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333.39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329.23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346.75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340.01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19332808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392.7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384.3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377.7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405.5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400.8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247.40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242.10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237.95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255.45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252.50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40939502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342.3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333.9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327.3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355.1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347.3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215.64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210.35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206.19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223.71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218.79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3196571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535.5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527.1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520.5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548.3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538.4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337.36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332.07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327.91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345.42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339.19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0.78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0975295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P19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363.3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354.9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348.3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376.1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366.9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228.87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223.58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219.42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236.94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231.14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0.81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3215630"/>
                  </a:ext>
                </a:extLst>
              </a:tr>
              <a:tr h="19416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P20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758.1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749.7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743.1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770.9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759.7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477.60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472.31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468.15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485.66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478.61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0.56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40252699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CAF7C96-D976-4148-B694-B437A29CAB9D}"/>
              </a:ext>
            </a:extLst>
          </p:cNvPr>
          <p:cNvSpPr txBox="1"/>
          <p:nvPr/>
        </p:nvSpPr>
        <p:spPr>
          <a:xfrm>
            <a:off x="2254469" y="6020147"/>
            <a:ext cx="4635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Comparison results for potato samples</a:t>
            </a:r>
            <a:endParaRPr lang="en-US" b="1" dirty="0">
              <a:solidFill>
                <a:srgbClr val="FF9E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43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 and Results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AF7C96-D976-4148-B694-B437A29CAB9D}"/>
              </a:ext>
            </a:extLst>
          </p:cNvPr>
          <p:cNvSpPr txBox="1"/>
          <p:nvPr/>
        </p:nvSpPr>
        <p:spPr>
          <a:xfrm>
            <a:off x="2254469" y="6020147"/>
            <a:ext cx="4635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Comparison results for garlic samples</a:t>
            </a:r>
            <a:endParaRPr lang="en-US" b="1" dirty="0">
              <a:solidFill>
                <a:srgbClr val="FF9E1D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BFFD02C-63DA-46BD-95FD-6F18027AC0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912947"/>
              </p:ext>
            </p:extLst>
          </p:nvPr>
        </p:nvGraphicFramePr>
        <p:xfrm>
          <a:off x="0" y="1604394"/>
          <a:ext cx="9144000" cy="432212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8438071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29880876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31911337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51381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4505544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4617487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81212927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6509048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18558478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365677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08485631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740951998"/>
                    </a:ext>
                  </a:extLst>
                </a:gridCol>
              </a:tblGrid>
              <a:tr h="480237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Sample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Volume (ml) – (D = 0.47 g/cm</a:t>
                      </a:r>
                      <a:r>
                        <a:rPr lang="en-US" sz="1200" b="1" baseline="30000" dirty="0">
                          <a:effectLst/>
                        </a:rPr>
                        <a:t>3</a:t>
                      </a:r>
                      <a:r>
                        <a:rPr lang="en-US" sz="1200" b="1" dirty="0">
                          <a:effectLst/>
                        </a:rPr>
                        <a:t>)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Mass (gm)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Run time (sec)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5746835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Garlic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WD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[2]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[11]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DB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[2]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[11]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889749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01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121.3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113.6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112.1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127.1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123.0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57.01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53.39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52.69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59.74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57.81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3125232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02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162.9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155.2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153.7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168.7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166.5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76.56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72.94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72.24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79.29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78.26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50218438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03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153.8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146.1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144.6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159.6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157.1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72.29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68.67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1200" b="1">
                          <a:effectLst/>
                        </a:rPr>
                        <a:t>67.96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75.01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73.84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0.48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0084323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04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150.1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142.4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140.9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155.9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152.9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70.55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66.93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66.22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73.27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71.86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8549047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05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93.7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86.0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84.50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99.50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98.0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44.04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40.42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39.71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46.77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46.06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0387652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114.6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106.9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105.4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120.4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117.0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53.86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50.24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49.54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56.59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54.99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68647613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07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128.1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120.4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118.9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133.9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131.9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60.21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56.59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55.88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62.93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61.99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8231648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08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139.6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131.9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130.4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145.4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143.8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65.61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61.99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61.29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68.34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67.59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0.41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90407766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09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187.5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179.8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178.3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193.3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191.4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88.13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84.51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83.80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90.85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89.96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41398622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10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170.0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162.3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160.8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175.8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172.2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79.90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76.28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75.58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82.63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80.93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0.71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68837649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11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149.3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141.6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140.1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155.1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152.0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70.17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66.55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65.85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72.90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71.44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96803681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12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125.4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117.7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116.2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131.2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126.0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58.94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55.32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54.61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61.66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59.22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1824289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13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118.9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111.2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109.7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124.7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120.8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55.88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52.26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51.56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58.61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56.78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3758699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14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119.3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111.6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110.1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125.1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122.3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56.07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52.45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51.75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58.80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57.48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8103999"/>
                  </a:ext>
                </a:extLst>
              </a:tr>
              <a:tr h="2401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 15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168.9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161.2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159.7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174.7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172.0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79.38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75.76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75.06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82.11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80.84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0.59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615194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8047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 and Results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AF7C96-D976-4148-B694-B437A29CAB9D}"/>
              </a:ext>
            </a:extLst>
          </p:cNvPr>
          <p:cNvSpPr txBox="1"/>
          <p:nvPr/>
        </p:nvSpPr>
        <p:spPr>
          <a:xfrm>
            <a:off x="2254467" y="5909081"/>
            <a:ext cx="4635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Comparison results for carrot samples</a:t>
            </a:r>
            <a:endParaRPr lang="en-US" b="1" dirty="0">
              <a:solidFill>
                <a:srgbClr val="FF9E1D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57938F9-8B93-4109-B375-589CBFB118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6725056"/>
              </p:ext>
            </p:extLst>
          </p:nvPr>
        </p:nvGraphicFramePr>
        <p:xfrm>
          <a:off x="-2" y="1749243"/>
          <a:ext cx="9144000" cy="381510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78959203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51169142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12884277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7693343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31876335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245915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70174746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32209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7545371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52326836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3802299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38933401"/>
                    </a:ext>
                  </a:extLst>
                </a:gridCol>
              </a:tblGrid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Sample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Volume (ml) – (D = 1.4 g/cm</a:t>
                      </a:r>
                      <a:r>
                        <a:rPr lang="en-US" sz="1200" b="1" baseline="30000">
                          <a:effectLst/>
                        </a:rPr>
                        <a:t>3</a:t>
                      </a:r>
                      <a:r>
                        <a:rPr lang="en-US" sz="1200" b="1">
                          <a:effectLst/>
                        </a:rPr>
                        <a:t>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Mass (gm)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Run time (sec)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8167434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Carrot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WD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[2]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[11]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DB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[2]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[11]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8740839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01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359.3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348.7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350.6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368.8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362.4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503.02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488.18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490.84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516.32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507.36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0.71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94713900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02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346.8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336.2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338.1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356.3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351.8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485.52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470.68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473.34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498.82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492.52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0.72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68158129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03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139.2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128.6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130.5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148.7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140.5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194.88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180.04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1200" b="1">
                          <a:effectLst/>
                        </a:rPr>
                        <a:t>182.70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208.18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196.70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0.89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39287418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04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220.0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209.4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211.3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229.5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223.6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308.00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293.16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295.82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321.30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313.04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89357291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05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170.8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160.2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162.1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180.3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175.8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239.12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224.28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226.94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252.42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246.12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3618779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117.6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119.0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120.9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139.1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116.7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165.44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166.60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169.26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194.74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162.78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492304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07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419.9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409.3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411.2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429.4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424.2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587.86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573.02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575.68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601.16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593.88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363799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08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536.9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526.3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528.2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546.4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538.5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751.66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736.82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739.48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764.96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753.90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11440073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09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299.6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289.0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290.9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309.1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305.3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419.44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404.60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407.26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432.74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427.42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8489386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10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670.2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659.6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661.5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679.7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673.2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938.28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923.44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926.10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951.58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942.48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0.72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618919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11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689.8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679.2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681.1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699.3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694.3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965.72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950.88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953.54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979.02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972.02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5066425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12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601.0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590.4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592.3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610.5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604.7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841.40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826.56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829.22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854.70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846.58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69054705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13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530.6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520.0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521.9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540.1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537.0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742.84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728.00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730.66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756.14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751.80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7554813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14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465.6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455.0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456.9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475.1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469.1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651.84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637.00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639.66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665.14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656.74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0.78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3089005"/>
                  </a:ext>
                </a:extLst>
              </a:tr>
              <a:tr h="215584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 15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347.4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336.8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338.7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356.9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348.3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486.36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471.52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474.18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499.66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487.62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0.70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931256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616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 and Results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AF7C96-D976-4148-B694-B437A29CAB9D}"/>
              </a:ext>
            </a:extLst>
          </p:cNvPr>
          <p:cNvSpPr txBox="1"/>
          <p:nvPr/>
        </p:nvSpPr>
        <p:spPr>
          <a:xfrm>
            <a:off x="2254468" y="5508406"/>
            <a:ext cx="4635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Comparison results for quince samples</a:t>
            </a:r>
            <a:endParaRPr lang="en-US" b="1" dirty="0">
              <a:solidFill>
                <a:srgbClr val="FF9E1D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50029A1-01E8-43C4-BE7D-1C492A13A1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563626"/>
              </p:ext>
            </p:extLst>
          </p:nvPr>
        </p:nvGraphicFramePr>
        <p:xfrm>
          <a:off x="-1" y="1837047"/>
          <a:ext cx="9144000" cy="313951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91385147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11209517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53859483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13086680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53840906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79208124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242682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18340941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0303829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81034673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4389782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046175814"/>
                    </a:ext>
                  </a:extLst>
                </a:gridCol>
              </a:tblGrid>
              <a:tr h="483001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Sample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Volume (ml) – (D = 0.91 g/cm</a:t>
                      </a:r>
                      <a:r>
                        <a:rPr lang="en-US" sz="1200" b="1" baseline="30000">
                          <a:effectLst/>
                        </a:rPr>
                        <a:t>3</a:t>
                      </a:r>
                      <a:r>
                        <a:rPr lang="en-US" sz="1200" b="1">
                          <a:effectLst/>
                        </a:rPr>
                        <a:t>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Mass (gm)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Run time (sec)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11654907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Quince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WD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[2]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[11]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DB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[2]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[11]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Proposed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9981164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01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329.5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322.3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320.9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337.4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331.5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299.85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293.29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292.02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307.03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301.67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25335563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02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313.3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306.1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304.7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321.2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316.9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285.10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278.55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277.28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292.29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288.38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1413697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03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269.9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262.7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261.3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277.8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271.6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245.61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239.06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1200" b="1">
                          <a:effectLst/>
                        </a:rPr>
                        <a:t>237.78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252.80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247.16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8741044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04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197.0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189.8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188.4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204.9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199.0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179.27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172.72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171.44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186.46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181.09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93093747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05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286.3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279.1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277.7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294.2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288.2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260.53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253.98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252.71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267.72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262.26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0.56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42527288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225.6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218.4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217.0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233.5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229.3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205.30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198.74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197.47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212.49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208.66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27598436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07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203.9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196.7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195.3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211.8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206.2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185.55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179.00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177.72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192.74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187.64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0.76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936320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08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412.6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405.4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404.0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420.5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415.3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375.47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368.91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367.64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382.66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377.92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0.70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50957472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09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568.9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561.7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560.3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576.8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571.7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517.70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511.15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509.87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524.89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520.25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0.68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920262"/>
                  </a:ext>
                </a:extLst>
              </a:tr>
              <a:tr h="24150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 10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398.2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391.0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389.6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406.1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401.5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362.36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355.81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354.54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369.55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365.37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0.62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964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5326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 and Results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AF7C96-D976-4148-B694-B437A29CAB9D}"/>
              </a:ext>
            </a:extLst>
          </p:cNvPr>
          <p:cNvSpPr txBox="1"/>
          <p:nvPr/>
        </p:nvSpPr>
        <p:spPr>
          <a:xfrm>
            <a:off x="1275364" y="5637619"/>
            <a:ext cx="65932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Error results for all methods and all samples (volume and mass)</a:t>
            </a:r>
            <a:endParaRPr lang="en-US" b="1" dirty="0">
              <a:solidFill>
                <a:srgbClr val="FF9E1D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A62DFD8-94A1-4608-A8B1-DDD59CD8C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090685"/>
              </p:ext>
            </p:extLst>
          </p:nvPr>
        </p:nvGraphicFramePr>
        <p:xfrm>
          <a:off x="10408" y="1749244"/>
          <a:ext cx="9133590" cy="35122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22265">
                  <a:extLst>
                    <a:ext uri="{9D8B030D-6E8A-4147-A177-3AD203B41FA5}">
                      <a16:colId xmlns:a16="http://schemas.microsoft.com/office/drawing/2014/main" val="444348297"/>
                    </a:ext>
                  </a:extLst>
                </a:gridCol>
                <a:gridCol w="1522265">
                  <a:extLst>
                    <a:ext uri="{9D8B030D-6E8A-4147-A177-3AD203B41FA5}">
                      <a16:colId xmlns:a16="http://schemas.microsoft.com/office/drawing/2014/main" val="4064875031"/>
                    </a:ext>
                  </a:extLst>
                </a:gridCol>
                <a:gridCol w="1522265">
                  <a:extLst>
                    <a:ext uri="{9D8B030D-6E8A-4147-A177-3AD203B41FA5}">
                      <a16:colId xmlns:a16="http://schemas.microsoft.com/office/drawing/2014/main" val="1808410207"/>
                    </a:ext>
                  </a:extLst>
                </a:gridCol>
                <a:gridCol w="1522265">
                  <a:extLst>
                    <a:ext uri="{9D8B030D-6E8A-4147-A177-3AD203B41FA5}">
                      <a16:colId xmlns:a16="http://schemas.microsoft.com/office/drawing/2014/main" val="1846487602"/>
                    </a:ext>
                  </a:extLst>
                </a:gridCol>
                <a:gridCol w="1522265">
                  <a:extLst>
                    <a:ext uri="{9D8B030D-6E8A-4147-A177-3AD203B41FA5}">
                      <a16:colId xmlns:a16="http://schemas.microsoft.com/office/drawing/2014/main" val="2425859830"/>
                    </a:ext>
                  </a:extLst>
                </a:gridCol>
                <a:gridCol w="1522265">
                  <a:extLst>
                    <a:ext uri="{9D8B030D-6E8A-4147-A177-3AD203B41FA5}">
                      <a16:colId xmlns:a16="http://schemas.microsoft.com/office/drawing/2014/main" val="3721739179"/>
                    </a:ext>
                  </a:extLst>
                </a:gridCol>
              </a:tblGrid>
              <a:tr h="195123"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 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Volume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Mass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81408"/>
                  </a:ext>
                </a:extLst>
              </a:tr>
              <a:tr h="1951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MAE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MAPE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 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MAE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MAPE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28816637"/>
                  </a:ext>
                </a:extLst>
              </a:tr>
              <a:tr h="78049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Potato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8.40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15.00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12.79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4.06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2.16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3.86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3.30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1.09 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5.29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9.45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8.06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2.56 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2.12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3.88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3.32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1.08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3019736"/>
                  </a:ext>
                </a:extLst>
              </a:tr>
              <a:tr h="78049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Garlic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7.70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9.20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5.80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2.90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5.67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6.77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4.27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2.12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3.62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4.32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2.72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1.36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5.61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6.75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4.22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2.10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96979702"/>
                  </a:ext>
                </a:extLst>
              </a:tr>
              <a:tr h="78049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Carrot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9.98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8.34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10.30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3.50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3.07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2.64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3.90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1.04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13.92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11.62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14.36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4.99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3.03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2.61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3.86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1.10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6603928"/>
                  </a:ext>
                </a:extLst>
              </a:tr>
              <a:tr h="78049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Quince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7.20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8.60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7.90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2.60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2.48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2.96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2.72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0.88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effectLst/>
                        </a:rPr>
                        <a:t>[10] = 6.55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[2] = 7.82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[11] = 7.18</a:t>
                      </a:r>
                    </a:p>
                    <a:p>
                      <a:pPr algn="ctr"/>
                      <a:r>
                        <a:rPr lang="en-US" sz="1200" b="1">
                          <a:effectLst/>
                        </a:rPr>
                        <a:t>Proposed = 2.36</a:t>
                      </a:r>
                      <a:endParaRPr lang="en-US" sz="12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effectLst/>
                        </a:rPr>
                        <a:t>[10] = 2.48</a:t>
                      </a:r>
                    </a:p>
                    <a:p>
                      <a:pPr algn="ctr"/>
                      <a:r>
                        <a:rPr lang="en-US" sz="1200" b="1" dirty="0">
                          <a:effectLst/>
                        </a:rPr>
                        <a:t>[2] = 2.97</a:t>
                      </a:r>
                    </a:p>
                    <a:p>
                      <a:pPr algn="ctr"/>
                      <a:r>
                        <a:rPr lang="en-US" sz="1200" b="1" dirty="0">
                          <a:effectLst/>
                        </a:rPr>
                        <a:t>[11] = 2.72</a:t>
                      </a:r>
                    </a:p>
                    <a:p>
                      <a:pPr algn="ctr"/>
                      <a:r>
                        <a:rPr lang="en-US" sz="1200" b="1" dirty="0">
                          <a:effectLst/>
                        </a:rPr>
                        <a:t>Proposed = 0.89</a:t>
                      </a:r>
                      <a:endParaRPr lang="en-US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189614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882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Validation and Results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AF7C96-D976-4148-B694-B437A29CAB9D}"/>
              </a:ext>
            </a:extLst>
          </p:cNvPr>
          <p:cNvSpPr txBox="1"/>
          <p:nvPr/>
        </p:nvSpPr>
        <p:spPr>
          <a:xfrm>
            <a:off x="1059785" y="5246729"/>
            <a:ext cx="70244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FF9E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Linear regression for potato samples (Proposed vs WD (volume)- Proposed vs DB (mass)- Proposed vs Proposed (volume and mass))</a:t>
            </a:r>
            <a:endParaRPr lang="en-US" b="1" dirty="0">
              <a:solidFill>
                <a:srgbClr val="FF9E1D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777B2F-36E9-42ED-9D91-51C97E784B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96539"/>
            <a:ext cx="9144000" cy="32068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348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Conclusion, discussion and suggestions for future works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39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56825F-3F30-4177-BCE6-0E9887D84A02}"/>
              </a:ext>
            </a:extLst>
          </p:cNvPr>
          <p:cNvSpPr txBox="1"/>
          <p:nvPr/>
        </p:nvSpPr>
        <p:spPr>
          <a:xfrm>
            <a:off x="233659" y="1423884"/>
            <a:ext cx="8551480" cy="511678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Adding depth data to color data, increases the final detection and recognition accuracy.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Kinect sensor is a suitable tool in agricultural product grading.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3-D features plus 2-D features fixes traditional and color-based methods weaknesses.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Single image based and non-learning based, so the runtime speed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is high.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Cheap price, so rational to replace this digital system with traditional heavy machinery.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No product damage and no high error in big scales.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Suggested to use more fruits or vegetables with the system.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Suggested to use more than two angles on agricultural products. </a:t>
            </a:r>
          </a:p>
          <a:p>
            <a:pPr marL="285750" indent="-285750" algn="just">
              <a:lnSpc>
                <a:spcPct val="95000"/>
              </a:lnSpc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18288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Suggested to using more sensors for simultaneous recording.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83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4581150" cy="532180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 (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Traditional Methods)</a:t>
            </a:r>
            <a:endParaRPr lang="en-US" sz="2400" b="1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CD76BB-07E3-4FA0-848C-E49CC4F39498}"/>
              </a:ext>
            </a:extLst>
          </p:cNvPr>
          <p:cNvSpPr txBox="1"/>
          <p:nvPr/>
        </p:nvSpPr>
        <p:spPr>
          <a:xfrm>
            <a:off x="335470" y="1596540"/>
            <a:ext cx="8551480" cy="480131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Traditional volume estimation method is </a:t>
            </a:r>
            <a:r>
              <a:rPr lang="en-US" sz="1800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Water Displacement method (WD)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 time consuming and damages the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Does not calculate exact amount of volume in agricultural products in different shapes (irregular and non-symmetrical).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Higher final error.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Traditional mass estimation method is called </a:t>
            </a:r>
            <a:r>
              <a:rPr lang="en-US" sz="1800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Digital Balance (DB) method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Time consuming and effects the freshness of the product.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fix could use heavy machinery.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But it is so costly and </a:t>
            </a:r>
            <a:r>
              <a:rPr lang="fa-I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required more space.</a:t>
            </a:r>
          </a:p>
          <a:p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35F2332-D119-4F0E-99EC-0251957148D9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DB67767-D6F7-4399-B1D7-A20983BC555C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3ECC570-E265-4767-B0DA-E4318890AEEE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54416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2121" y="527605"/>
            <a:ext cx="8229600" cy="532180"/>
          </a:xfrm>
        </p:spPr>
        <p:txBody>
          <a:bodyPr>
            <a:norm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tabLst>
                <a:tab pos="228600" algn="l"/>
              </a:tabLst>
            </a:pPr>
            <a:r>
              <a:rPr lang="en-US" sz="1800" b="1" cap="small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References</a:t>
            </a:r>
            <a:endParaRPr lang="en-US" sz="1800" b="1" cap="small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40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20D49B-1025-4E80-ACAF-0982B36A7F9E}"/>
              </a:ext>
            </a:extLst>
          </p:cNvPr>
          <p:cNvSpPr txBox="1"/>
          <p:nvPr/>
        </p:nvSpPr>
        <p:spPr>
          <a:xfrm>
            <a:off x="236169" y="1035455"/>
            <a:ext cx="8551480" cy="544764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Sachdeva, Sandeep, Tilak R. Sachdev, and Ruchi Sachdeva. "Increasing fruit and vegetable consumption: challenges and opportunities." Indian journal of community medicine: official publication of Indian Association of Preventive &amp; Social Medicine 38.4 (2013): 192.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Jana, Susovan, Ranjan Parekh, and Bijan Sarkar. "A De novo approach for automatic volume and mass estimation of fruits and vegetables."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Optik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200 (2020): 163443.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Brosnan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Tadhg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and Da-Wen Sun. "Inspection and grading of agricultural and food products by computer vision systems—a review." Computers and electronics in agriculture 36.2-3 (2002): 193-213.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Gupta, Tushar, Mohan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Yellishetty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and T. N. Singh. "Measurement of Bulk volume and Density of Irregular Solid Samples by Sand Displacement Method." Rock Mechanics and Rock Engineering 50.3 (2017): 639-645.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Saranya, N., et al. "Fruit Classification Using Traditional Machine Learning and Deep Learning Approach." International Conference On Computational Vision and Bio Inspired Computing. Springer, Cham, 2019.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Cornejo,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Jadisha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Yarif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Ramírez, and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Helio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Pedrini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"Automatic fruit and vegetable recognition based on CENTRIST and color representation."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Iberoamerican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Congress on Pattern Recognition. Springer, Cham, 2016.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Mousavi, Seyed Muhammad Hossein, Vyacheslav Lyashenko, and Surya Prasath. "Analysis of a robust edge detection system in different color spaces using color and depth images." </a:t>
            </a:r>
            <a:r>
              <a:rPr lang="az-Cyrl-AZ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Компьютерная оптика 43.4 (2019).</a:t>
            </a: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endParaRPr lang="az-Cyrl-AZ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Raheja, J. L., et al. "Robust gesture recognition using Kinect: A comparison between DTW and HMM."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Optik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126.11-12 (2015): 1098-1104.</a:t>
            </a: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Mousavi, Seyed Muhammad Hossein, and S. Younes Mirinezhad. "Iranian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kinect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face database (IKFDB): a color-depth based face database collected by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kinect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v. 2 sensor." SN Applied Sciences 3.1 (2021): 1-17.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Vivek Venkatesh, G., et al. "Estimation of volume and mass of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axi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-symmetric fruits using image processing technique." International journal of food properties 18.3 (2015): 608-626.</a:t>
            </a:r>
          </a:p>
        </p:txBody>
      </p:sp>
    </p:spTree>
    <p:extLst>
      <p:ext uri="{BB962C8B-B14F-4D97-AF65-F5344CB8AC3E}">
        <p14:creationId xmlns:p14="http://schemas.microsoft.com/office/powerpoint/2010/main" val="20704868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2121" y="527605"/>
            <a:ext cx="8229600" cy="532180"/>
          </a:xfrm>
        </p:spPr>
        <p:txBody>
          <a:bodyPr>
            <a:norm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tabLst>
                <a:tab pos="228600" algn="l"/>
              </a:tabLst>
            </a:pPr>
            <a:r>
              <a:rPr lang="en-US" sz="1800" b="1" cap="small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References</a:t>
            </a:r>
            <a:endParaRPr lang="en-US" sz="1800" b="1" cap="small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41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20D49B-1025-4E80-ACAF-0982B36A7F9E}"/>
              </a:ext>
            </a:extLst>
          </p:cNvPr>
          <p:cNvSpPr txBox="1"/>
          <p:nvPr/>
        </p:nvSpPr>
        <p:spPr>
          <a:xfrm>
            <a:off x="236169" y="1035455"/>
            <a:ext cx="8551480" cy="544764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Liu,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Sidong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et al. "Localized sparse code gradient in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alzheimer's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disease staging." 2013 35th Annual International Conference of the IEEE Engineering in Medicine and Biology Society (EMBC). IEEE, 2013.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Mesbah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Oskui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Shirin, et al. "Measuring the mass, volume, and density of microgram-sized objects in fluid."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PloS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one 12.4 (2017): e0174068.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Maiseli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Baraka Jacob. "Optimum design of chamfer masks using symmetric mean absolute percentage error." EURASIP Journal on Image and Video Processing 2019.1 (2019): 74.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Ahmar, Ansari Saleh. "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Sutte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Indicator: an approach to predict the direction of stock market movements."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arXiv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preprint arXiv:1903.11642 (2019).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Bartlett, Peter L., et al. "Benign overfitting in linear regression." Proceedings of the National Academy of Sciences (2020).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Walker, M. L., et al. "An improved boxplot for univariate data." The American Statistician 72.4 (2018): 348-353.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Han, Hua, et al. "Least squares support vector machine (LS-SVM)-based chiller fault diagnosis using fault indicative features." Applied Thermal Engineering 154 (2019): 540-547.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Santiago Jr,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Cereneo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Sailog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et al. "Development and Evaluation of Portable Oil Density Scale Device." International Journal of Computing Sciences Research 3.3 (2019): 1-12.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Mousavi, Seyed Muhammad Hossein, Vincent Charles, and Tatiana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Gherman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"An Evolutionary Pentagon Support Vector Finder Method." Expert Systems with Applications 150 (2020): 113284.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0" algn="just" rtl="0">
              <a:buSzPts val="800"/>
            </a:pP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Mousavi, Seyed Muhammad Hossein, S. Younes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MiriNezhad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and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Atiye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Mirmoini</a:t>
            </a:r>
            <a:r>
              <a:rPr lang="en-US" sz="1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"A new support vector finder method, based on triangular calculations and K-means clustering." 2017 9th International Conference on Information and Knowledge Technology (IKT). IEEE, 2017.</a:t>
            </a:r>
          </a:p>
          <a:p>
            <a:pPr lvl="0" algn="just" rtl="0">
              <a:buSzPts val="800"/>
            </a:pPr>
            <a:endParaRPr lang="en-US" sz="12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60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9108231" cy="374900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20D49B-1025-4E80-ACAF-0982B36A7F9E}"/>
              </a:ext>
            </a:extLst>
          </p:cNvPr>
          <p:cNvSpPr txBox="1"/>
          <p:nvPr/>
        </p:nvSpPr>
        <p:spPr>
          <a:xfrm>
            <a:off x="296260" y="2327222"/>
            <a:ext cx="8551480" cy="224676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vl="0" algn="ctr" rtl="0">
              <a:buSzPts val="800"/>
            </a:pPr>
            <a:r>
              <a:rPr lang="en-US" sz="40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Thank You so Much for Your Attention.</a:t>
            </a:r>
          </a:p>
          <a:p>
            <a:pPr lvl="0" algn="ctr" rtl="0">
              <a:buSzPts val="800"/>
            </a:pPr>
            <a:r>
              <a:rPr lang="en-US" sz="60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???</a:t>
            </a:r>
            <a:endParaRPr lang="en-US" sz="6000" b="1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71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4581150" cy="532180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 (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Traditional Methods)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8A15D4-2E28-409C-BA77-A8AC30BD82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195" y="1408332"/>
            <a:ext cx="6413610" cy="40413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7C1135-EEE4-4E63-9069-9330E1024898}"/>
              </a:ext>
            </a:extLst>
          </p:cNvPr>
          <p:cNvSpPr txBox="1"/>
          <p:nvPr/>
        </p:nvSpPr>
        <p:spPr>
          <a:xfrm>
            <a:off x="754375" y="5566870"/>
            <a:ext cx="7940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(a) using traditional WD method on a carrot sample (volume) and (b) using traditional digital balance method for the same carrot (mass)</a:t>
            </a:r>
            <a:endParaRPr lang="en-US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28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 (Novel Methods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US" sz="2400" b="1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CD76BB-07E3-4FA0-848C-E49CC4F39498}"/>
              </a:ext>
            </a:extLst>
          </p:cNvPr>
          <p:cNvSpPr txBox="1"/>
          <p:nvPr/>
        </p:nvSpPr>
        <p:spPr>
          <a:xfrm>
            <a:off x="335470" y="1596540"/>
            <a:ext cx="8551480" cy="34163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Computer vision techniques had impact in agricultural product processes.</a:t>
            </a:r>
          </a:p>
          <a:p>
            <a:endParaRPr lang="en-US" dirty="0"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One of the best impacts is in grading process like volume and mass estimation.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There are decent color image-based techniques in order to do that.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But with some issues.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Proposed method lifts up the existing methods to a level higher.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Improve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precision, different distances and also in pure darkness aspects.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1070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 (Kinect V.2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US" sz="2400" b="1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CD76BB-07E3-4FA0-848C-E49CC4F39498}"/>
              </a:ext>
            </a:extLst>
          </p:cNvPr>
          <p:cNvSpPr txBox="1"/>
          <p:nvPr/>
        </p:nvSpPr>
        <p:spPr>
          <a:xfrm>
            <a:off x="335470" y="1596540"/>
            <a:ext cx="8551480" cy="34163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Kinect is one of the most famous depth sensors.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is low-cost and available out there.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Employs night vision technology.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Works based on infrared particles in decent quality and resolution.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 proper for both research purposes and in application.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Main tools for this research is Kinect V.2 sensor.</a:t>
            </a:r>
            <a:endParaRPr lang="en-US" dirty="0">
              <a:latin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697234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 (Kinect V.2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077CF3-0236-4E5B-9865-5F049B2D2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238" y="1404509"/>
            <a:ext cx="8023523" cy="422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AF5443-7578-47DD-A59E-75AD617B3F70}"/>
              </a:ext>
            </a:extLst>
          </p:cNvPr>
          <p:cNvSpPr txBox="1"/>
          <p:nvPr/>
        </p:nvSpPr>
        <p:spPr>
          <a:xfrm>
            <a:off x="2278117" y="5831849"/>
            <a:ext cx="4587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rtl="0">
              <a:spcBef>
                <a:spcPts val="400"/>
              </a:spcBef>
              <a:spcAft>
                <a:spcPts val="1000"/>
              </a:spcAft>
              <a:buSzPts val="800"/>
              <a:tabLst>
                <a:tab pos="338455" algn="l"/>
              </a:tabLst>
            </a:pPr>
            <a:r>
              <a:rPr lang="en-US" sz="18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Employed Kinect V.2 sensor in the research</a:t>
            </a:r>
            <a:endParaRPr lang="en-US" sz="1800" b="1" dirty="0">
              <a:solidFill>
                <a:srgbClr val="FFC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9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872329"/>
            <a:ext cx="8229600" cy="532180"/>
          </a:xfrm>
        </p:spPr>
        <p:txBody>
          <a:bodyPr>
            <a:normAutofit/>
          </a:bodyPr>
          <a:lstStyle/>
          <a:p>
            <a:r>
              <a:rPr lang="en-US" sz="2400" b="1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 (Kinect V.2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US" sz="2400" b="1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17F224-98D3-447A-9E7C-29B7EF791FE4}"/>
              </a:ext>
            </a:extLst>
          </p:cNvPr>
          <p:cNvSpPr/>
          <p:nvPr/>
        </p:nvSpPr>
        <p:spPr>
          <a:xfrm>
            <a:off x="0" y="-13983"/>
            <a:ext cx="9144000" cy="3749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11th International Conference on Computer and Knowledge Engineering (ICCKE 2021)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8A9D32-85D1-4B83-B805-ACE47152E9AB}"/>
              </a:ext>
            </a:extLst>
          </p:cNvPr>
          <p:cNvSpPr/>
          <p:nvPr/>
        </p:nvSpPr>
        <p:spPr>
          <a:xfrm>
            <a:off x="35769" y="6483100"/>
            <a:ext cx="8506561" cy="3749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FFFF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Infrared-Based Volume and Mass Estimation System for Agricultural Products 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F6ADF3-EDA0-4694-BB8B-9C6D694326E6}"/>
              </a:ext>
            </a:extLst>
          </p:cNvPr>
          <p:cNvSpPr/>
          <p:nvPr/>
        </p:nvSpPr>
        <p:spPr>
          <a:xfrm>
            <a:off x="8542330" y="6483100"/>
            <a:ext cx="565901" cy="3749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9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AA3EB8-CC0C-44CD-ACAD-E6D440C9CD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60" y="1596540"/>
            <a:ext cx="4113881" cy="329320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45B6E8A-5069-45A7-945D-2F4D1A33CB2A}"/>
              </a:ext>
            </a:extLst>
          </p:cNvPr>
          <p:cNvSpPr txBox="1"/>
          <p:nvPr/>
        </p:nvSpPr>
        <p:spPr>
          <a:xfrm>
            <a:off x="4572000" y="1596540"/>
            <a:ext cx="4419295" cy="329320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(a) is the depth structure shown as an intensity channel of an eggplant vegetable.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FFC000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The smaller value means closer distance to the sensor and vice versa.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FFC000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(b) is the standard color (RGB) image of the same eggplant.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FFC000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C000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Depth image calls 2.5-Dimentional image.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FFC000"/>
              </a:solidFill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FC000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It is possible to convert 2.5-D image into a 3-D image by a simple processing.</a:t>
            </a:r>
            <a:endParaRPr lang="en-US" sz="16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090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1652</TotalTime>
  <Words>5074</Words>
  <Application>Microsoft Office PowerPoint</Application>
  <PresentationFormat>On-screen Show (4:3)</PresentationFormat>
  <Paragraphs>1361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Cambria Math</vt:lpstr>
      <vt:lpstr>Symbol</vt:lpstr>
      <vt:lpstr>Times New Roman</vt:lpstr>
      <vt:lpstr>Office Theme</vt:lpstr>
      <vt:lpstr>Automatic Infrared-Based Volume and Mass Estimation System for Agricultural Products  Along with Major Geometrical Properties </vt:lpstr>
      <vt:lpstr>Goals:</vt:lpstr>
      <vt:lpstr>Introduction</vt:lpstr>
      <vt:lpstr>Introduction (Traditional Methods)</vt:lpstr>
      <vt:lpstr>Introduction (Traditional Methods)</vt:lpstr>
      <vt:lpstr>Introduction (Novel Methods)</vt:lpstr>
      <vt:lpstr>Introduction (Kinect V.2)</vt:lpstr>
      <vt:lpstr>Introduction (Kinect V.2)</vt:lpstr>
      <vt:lpstr>Introduction (Kinect V.2)</vt:lpstr>
      <vt:lpstr>Prior Related Researches</vt:lpstr>
      <vt:lpstr>Prior Related Researches</vt:lpstr>
      <vt:lpstr>Prior Related Researches</vt:lpstr>
      <vt:lpstr>Proposed Method</vt:lpstr>
      <vt:lpstr>Proposed Method (Pre-processing)</vt:lpstr>
      <vt:lpstr>Proposed Method (Feature extraction)</vt:lpstr>
      <vt:lpstr>Proposed Method (Feature extraction)</vt:lpstr>
      <vt:lpstr>Proposed Method (Feature extraction)</vt:lpstr>
      <vt:lpstr>Proposed Method (Feature extraction)</vt:lpstr>
      <vt:lpstr>Proposed Method (Feature extraction)</vt:lpstr>
      <vt:lpstr>Proposed Method (Feature extraction)</vt:lpstr>
      <vt:lpstr>Proposed Method (Feature extraction)</vt:lpstr>
      <vt:lpstr>Proposed Method (Feature extraction)</vt:lpstr>
      <vt:lpstr>Proposed Method (Feature extraction)</vt:lpstr>
      <vt:lpstr>Proposed Method (Feature extraction)</vt:lpstr>
      <vt:lpstr>Proposed Method (Feature extraction)</vt:lpstr>
      <vt:lpstr>Proposed Method (Feature extraction)</vt:lpstr>
      <vt:lpstr>Proposed Dataset</vt:lpstr>
      <vt:lpstr>Proposed Dataset</vt:lpstr>
      <vt:lpstr>Proposed Dataset</vt:lpstr>
      <vt:lpstr>Validation and Results</vt:lpstr>
      <vt:lpstr>Validation and Results</vt:lpstr>
      <vt:lpstr>Validation and Results</vt:lpstr>
      <vt:lpstr>Validation and Results</vt:lpstr>
      <vt:lpstr>Validation and Results</vt:lpstr>
      <vt:lpstr>Validation and Results</vt:lpstr>
      <vt:lpstr>Validation and Results</vt:lpstr>
      <vt:lpstr>Validation and Results</vt:lpstr>
      <vt:lpstr>Validation and Results</vt:lpstr>
      <vt:lpstr>Conclusion, discussion and suggestions for future works</vt:lpstr>
      <vt:lpstr>References</vt:lpstr>
      <vt:lpstr>References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hosein mosavi</cp:lastModifiedBy>
  <cp:revision>91</cp:revision>
  <dcterms:created xsi:type="dcterms:W3CDTF">2013-08-21T19:17:07Z</dcterms:created>
  <dcterms:modified xsi:type="dcterms:W3CDTF">2021-10-06T11:50:42Z</dcterms:modified>
</cp:coreProperties>
</file>

<file path=docProps/thumbnail.jpeg>
</file>